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3" Target="docProps/core.xml" Type="http://schemas.openxmlformats.org/package/2006/relationships/metadata/core-properties"/>
  <Relationship Id="rId2" Target="docProps/app.xml" Type="http://schemas.openxmlformats.org/officeDocument/2006/relationships/extended-properties"/>
  <Relationship Id="rId1" Target="ppt/presentation.xml" Type="http://schemas.openxmlformats.org/officeDocument/2006/relationships/officeDocument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12192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13" Target="slides/slide11.xml" Type="http://schemas.openxmlformats.org/officeDocument/2006/relationships/slide"/>
  <Relationship Id="rId1" Target="theme/theme1.xml" Type="http://schemas.openxmlformats.org/officeDocument/2006/relationships/theme"/>
  <Relationship Id="rId7" Target="slides/slide5.xml" Type="http://schemas.openxmlformats.org/officeDocument/2006/relationships/slide"/>
  <Relationship Id="rId2" Target="slideMasters/slideMaster1.xml" Type="http://schemas.openxmlformats.org/officeDocument/2006/relationships/slideMaster"/>
  <Relationship Id="rId12" Target="slides/slide10.xml" Type="http://schemas.openxmlformats.org/officeDocument/2006/relationships/slide"/>
  <Relationship Id="rId3" Target="slides/slide1.xml" Type="http://schemas.openxmlformats.org/officeDocument/2006/relationships/slide"/>
  <Relationship Id="rId9" Target="slides/slide7.xml" Type="http://schemas.openxmlformats.org/officeDocument/2006/relationships/slide"/>
  <Relationship Id="rId10" Target="slides/slide8.xml" Type="http://schemas.openxmlformats.org/officeDocument/2006/relationships/slide"/>
  <Relationship Id="rId6" Target="slides/slide4.xml" Type="http://schemas.openxmlformats.org/officeDocument/2006/relationships/slide"/>
  <Relationship Id="rId4" Target="slides/slide2.xml" Type="http://schemas.openxmlformats.org/officeDocument/2006/relationships/slide"/>
  <Relationship Id="rId11" Target="slides/slide9.xml" Type="http://schemas.openxmlformats.org/officeDocument/2006/relationships/slide"/>
  <Relationship Id="rId5" Target="slides/slide3.xml" Type="http://schemas.openxmlformats.org/officeDocument/2006/relationships/slide"/>
  <Relationship Id="rId14" Target="tableStyles.xml" Type="http://schemas.openxmlformats.org/officeDocument/2006/relationships/tableStyles"/>
  <Relationship Id="rId8" Target="slides/slide6.xml" Type="http://schemas.openxmlformats.org/officeDocument/2006/relationships/slid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50" name="GroupShape 5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1" name="Shape 51"/>
          <p:cNvSpPr txBox="true"/>
          <p:nvPr isPhoto="false">
            <p:ph idx="0" type="title"/>
          </p:nvPr>
        </p:nvSpPr>
        <p:spPr>
          <a:xfrm flipH="false" flipV="false" rot="0"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algn="ctr"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52" name="Shape 52"/>
          <p:cNvSpPr txBox="true"/>
          <p:nvPr isPhoto="false">
            <p:ph idx="1" type="subTitle"/>
          </p:nvPr>
        </p:nvSpPr>
        <p:spPr>
          <a:xfrm flipH="false" flipV="false" rot="0"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 sz="2400"/>
            </a:lvl1pPr>
            <a:lvl2pPr algn="ctr" indent="0" lvl="1" marL="457200">
              <a:buNone/>
              <a:defRPr sz="2000"/>
            </a:lvl2pPr>
            <a:lvl3pPr algn="ctr" indent="0" lvl="2" marL="914400">
              <a:buNone/>
              <a:defRPr sz="1800"/>
            </a:lvl3pPr>
            <a:lvl4pPr algn="ctr" indent="0" lvl="3" marL="1371600">
              <a:buNone/>
              <a:defRPr sz="1600"/>
            </a:lvl4pPr>
            <a:lvl5pPr algn="ctr" indent="0" lvl="4" marL="1828800">
              <a:buNone/>
              <a:defRPr sz="1600"/>
            </a:lvl5pPr>
            <a:lvl6pPr algn="ctr" indent="0" lvl="5" marL="2286000">
              <a:buNone/>
              <a:defRPr sz="1600"/>
            </a:lvl6pPr>
            <a:lvl7pPr algn="ctr" indent="0" lvl="6" marL="2743200">
              <a:buNone/>
              <a:defRPr sz="1600"/>
            </a:lvl7pPr>
            <a:lvl8pPr algn="ctr" indent="0" lvl="7" marL="3200400">
              <a:buNone/>
              <a:defRPr sz="1600"/>
            </a:lvl8pPr>
            <a:lvl9pPr algn="ctr" indent="0" lvl="8" marL="3657600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53" name="Shape 5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31.10.2024</a:t>
            </a:r>
          </a:p>
        </p:txBody>
      </p:sp>
      <p:sp>
        <p:nvSpPr>
          <p:cNvPr hidden="false" id="54" name="Shape 5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5" name="Shape 5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56" name="GroupShape 5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7" name="Shape 5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8" name="Shape 58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9" name="Shape 5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31.10.2024</a:t>
            </a:r>
          </a:p>
        </p:txBody>
      </p:sp>
      <p:sp>
        <p:nvSpPr>
          <p:cNvPr hidden="false" id="60" name="Shape 6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1" name="Shape 6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13" name="GroupShape 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" name="Shape 14"/>
          <p:cNvSpPr txBox="true"/>
          <p:nvPr isPhoto="false">
            <p:ph idx="0" type="title"/>
          </p:nvPr>
        </p:nvSpPr>
        <p:spPr>
          <a:xfrm flipH="false" flipV="false" rot="0"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5" name="Shape 15"/>
          <p:cNvSpPr txBox="true"/>
          <p:nvPr isPhoto="false">
            <p:ph idx="1" type="body"/>
          </p:nvPr>
        </p:nvSpPr>
        <p:spPr>
          <a:xfrm flipH="false" flipV="false" rot="0"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6" name="Shape 1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31.10.2024</a:t>
            </a:r>
          </a:p>
        </p:txBody>
      </p:sp>
      <p:sp>
        <p:nvSpPr>
          <p:cNvPr hidden="false" id="17" name="Shape 1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8" name="Shape 1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40" name="GroupShape 4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1" name="Shape 41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2" name="Shape 42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3" name="Shape 4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31.10.2024</a:t>
            </a:r>
          </a:p>
        </p:txBody>
      </p:sp>
      <p:sp>
        <p:nvSpPr>
          <p:cNvPr hidden="false" id="44" name="Shape 4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5" name="Shape 4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xfrm flipH="false" flipV="false" rot="0"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" type="body"/>
          </p:nvPr>
        </p:nvSpPr>
        <p:spPr>
          <a:xfrm flipH="false" flipV="false" rot="0"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0" name="Shape 1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31.10.2024</a:t>
            </a:r>
          </a:p>
        </p:txBody>
      </p:sp>
      <p:sp>
        <p:nvSpPr>
          <p:cNvPr hidden="false" id="11" name="Shape 1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2" name="Shape 1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35" name="GroupShape 3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6" name="Shape 36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7" name="Shape 3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31.10.2024</a:t>
            </a:r>
          </a:p>
        </p:txBody>
      </p:sp>
      <p:sp>
        <p:nvSpPr>
          <p:cNvPr hidden="false" id="38" name="Shape 3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9" name="Shape 3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19" name="GroupShape 1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" name="Shape 2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1" name="Shape 21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2" name="Shape 22"/>
          <p:cNvSpPr txBox="true"/>
          <p:nvPr isPhoto="false">
            <p:ph idx="2" type="body"/>
          </p:nvPr>
        </p:nvSpPr>
        <p:spPr>
          <a:xfrm flipH="false" flipV="false" rot="0"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3" name="Shape 2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31.10.2024</a:t>
            </a:r>
          </a:p>
        </p:txBody>
      </p:sp>
      <p:sp>
        <p:nvSpPr>
          <p:cNvPr hidden="false" id="24" name="Shape 2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5" name="Shape 2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46" name="GroupShape 4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7" name="Shape 4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31.10.2024</a:t>
            </a:r>
          </a:p>
        </p:txBody>
      </p:sp>
      <p:sp>
        <p:nvSpPr>
          <p:cNvPr hidden="false" id="48" name="Shape 4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9" name="Shape 4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26" name="GroupShape 2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7" name="Shape 27"/>
          <p:cNvSpPr txBox="true"/>
          <p:nvPr isPhoto="false">
            <p:ph idx="0" type="title"/>
          </p:nvPr>
        </p:nvSpPr>
        <p:spPr>
          <a:xfrm flipH="false" flipV="false" rot="0"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8" name="Shape 28"/>
          <p:cNvSpPr txBox="true"/>
          <p:nvPr isPhoto="false">
            <p:ph idx="1" type="body"/>
          </p:nvPr>
        </p:nvSpPr>
        <p:spPr>
          <a:xfrm flipH="false" flipV="false" rot="0"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9" name="Shape 29"/>
          <p:cNvSpPr txBox="true"/>
          <p:nvPr isPhoto="false">
            <p:ph idx="2" type="body"/>
          </p:nvPr>
        </p:nvSpPr>
        <p:spPr>
          <a:xfrm flipH="false" flipV="false" rot="0"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0" name="Shape 30"/>
          <p:cNvSpPr txBox="true"/>
          <p:nvPr isPhoto="false">
            <p:ph idx="3" type="body"/>
          </p:nvPr>
        </p:nvSpPr>
        <p:spPr>
          <a:xfrm flipH="false" flipV="false" rot="0"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1" name="Shape 31"/>
          <p:cNvSpPr txBox="true"/>
          <p:nvPr isPhoto="false">
            <p:ph idx="4" type="body"/>
          </p:nvPr>
        </p:nvSpPr>
        <p:spPr>
          <a:xfrm flipH="false" flipV="false" rot="0"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2" name="Shape 3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31.10.2024</a:t>
            </a:r>
          </a:p>
        </p:txBody>
      </p:sp>
      <p:sp>
        <p:nvSpPr>
          <p:cNvPr hidden="false" id="33" name="Shape 3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4" name="Shape 3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62" name="GroupShape 6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3" name="Shape 63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64" name="Shape 64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5" name="Shape 65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6" name="Shape 6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31.10.2024</a:t>
            </a:r>
          </a:p>
        </p:txBody>
      </p:sp>
      <p:sp>
        <p:nvSpPr>
          <p:cNvPr hidden="false" id="67" name="Shape 6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8" name="Shape 6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69" name="GroupShape 6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0" name="Shape 70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71" name="Shape 71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/>
        </p:txBody>
      </p:sp>
      <p:sp>
        <p:nvSpPr>
          <p:cNvPr hidden="false" id="72" name="Shape 72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31.10.2024</a:t>
            </a: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10" Target="../slideLayouts/slideLayout9.xml" Type="http://schemas.openxmlformats.org/officeDocument/2006/relationships/slideLayout"/>
  <Relationship Id="rId3" Target="../slideLayouts/slideLayout2.xml" Type="http://schemas.openxmlformats.org/officeDocument/2006/relationships/slideLayout"/>
  <Relationship Id="rId2" Target="../slideLayouts/slideLayout1.xml" Type="http://schemas.openxmlformats.org/officeDocument/2006/relationships/slideLayout"/>
  <Relationship Id="rId7" Target="../slideLayouts/slideLayout6.xml" Type="http://schemas.openxmlformats.org/officeDocument/2006/relationships/slideLayout"/>
  <Relationship Id="rId11" Target="../slideLayouts/slideLayout10.xml" Type="http://schemas.openxmlformats.org/officeDocument/2006/relationships/slideLayout"/>
  <Relationship Id="rId4" Target="../slideLayouts/slideLayout3.xml" Type="http://schemas.openxmlformats.org/officeDocument/2006/relationships/slideLayout"/>
  <Relationship Id="rId9" Target="../slideLayouts/slideLayout8.xml" Type="http://schemas.openxmlformats.org/officeDocument/2006/relationships/slideLayout"/>
  <Relationship Id="rId12" Target="../slideLayouts/slideLayout11.xml" Type="http://schemas.openxmlformats.org/officeDocument/2006/relationships/slideLayout"/>
  <Relationship Id="rId5" Target="../slideLayouts/slideLayout4.xml" Type="http://schemas.openxmlformats.org/officeDocument/2006/relationships/slideLayout"/>
  <Relationship Id="rId1" Target="../theme/theme1.xml" Type="http://schemas.openxmlformats.org/officeDocument/2006/relationships/theme"/>
  <Relationship Id="rId6" Target="../slideLayouts/slideLayout5.xml" Type="http://schemas.openxmlformats.org/officeDocument/2006/relationships/slideLayout"/>
  <Relationship Id="rId8" Target="../slideLayouts/slideLayout7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838200" y="365125"/>
            <a:ext cx="10515600" cy="1325562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31.10.2024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l" lvl="0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228600" lvl="0" marL="2286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l" indent="-228600" lvl="1" marL="6858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10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11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1.png" Type="http://schemas.openxmlformats.org/officeDocument/2006/relationships/image"/>
</Relationships>

</file>

<file path=ppt/slides/_rels/slide3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2.png" Type="http://schemas.openxmlformats.org/officeDocument/2006/relationships/image"/>
</Relationships>

</file>

<file path=ppt/slides/_rels/slide5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3.png" Type="http://schemas.openxmlformats.org/officeDocument/2006/relationships/image"/>
</Relationships>

</file>

<file path=ppt/slides/_rels/slide6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4.png" Type="http://schemas.openxmlformats.org/officeDocument/2006/relationships/image"/>
</Relationships>

</file>

<file path=ppt/slides/_rels/slide7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5.png" Type="http://schemas.openxmlformats.org/officeDocument/2006/relationships/image"/>
</Relationships>

</file>

<file path=ppt/slides/_rels/slide8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9.xml.rels><?xml version="1.0" encoding="UTF-8" standalone="no" ?>
<Relationships xmlns="http://schemas.openxmlformats.org/package/2006/relationships">
  <Relationship Id="rId3" Target="../slideLayouts/slideLayout2.xml" Type="http://schemas.openxmlformats.org/officeDocument/2006/relationships/slideLayout"/>
  <Relationship Id="rId2" Target="../media/7.png" Type="http://schemas.openxmlformats.org/officeDocument/2006/relationships/image"/>
  <Relationship Id="rId1" Target="../media/6.png" Type="http://schemas.openxmlformats.org/officeDocument/2006/relationships/image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bg>
      <p:bgPr>
        <a:gradFill>
          <a:gsLst>
            <a:gs pos="0">
              <a:srgbClr val="99FFCC"/>
            </a:gs>
            <a:gs pos="56000">
              <a:srgbClr val="CC99FF"/>
            </a:gs>
            <a:gs pos="8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</a:gradFill>
      </p:bgPr>
    </p:bg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7" name="Shape 77"/>
          <p:cNvSpPr txBox="true"/>
          <p:nvPr isPhoto="false">
            <p:ph idx="0" type="title"/>
          </p:nvPr>
        </p:nvSpPr>
        <p:spPr>
          <a:xfrm flipH="false" flipV="false" rot="0">
            <a:off x="1055802" y="745290"/>
            <a:ext cx="10080396" cy="3298809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>
              <a:lnSpc>
                <a:spcPct val="150000"/>
              </a:lnSpc>
            </a:pPr>
            <a:br>
              <a:rPr b="true" sz="3200">
                <a:latin typeface="Times New Roman"/>
                <a:ea typeface="Times New Roman"/>
                <a:cs typeface="Times New Roman"/>
              </a:rPr>
            </a:br>
            <a:br>
              <a:rPr b="true" sz="3200">
                <a:latin typeface="Times New Roman"/>
                <a:ea typeface="Times New Roman"/>
                <a:cs typeface="Times New Roman"/>
              </a:rPr>
            </a:br>
            <a:br>
              <a:rPr b="true" sz="3200">
                <a:latin typeface="Times New Roman"/>
                <a:ea typeface="Times New Roman"/>
                <a:cs typeface="Times New Roman"/>
              </a:rPr>
            </a:br>
            <a:r>
              <a:rPr b="true" sz="3200">
                <a:latin typeface="Times New Roman"/>
                <a:ea typeface="Times New Roman"/>
                <a:cs typeface="Times New Roman"/>
              </a:rPr>
              <a:t>Кластеры как стратегический фундамент для устойчивого развития регионов России в условиях трансформаций</a:t>
            </a:r>
            <a:br>
              <a:rPr sz="3200">
                <a:latin typeface="Times New Roman"/>
                <a:ea typeface="Times New Roman"/>
                <a:cs typeface="Times New Roman"/>
              </a:rPr>
            </a:br>
            <a:endParaRPr sz="3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78" name="Shape 78"/>
          <p:cNvSpPr txBox="true"/>
          <p:nvPr isPhoto="false">
            <p:ph idx="1" type="subTitle"/>
          </p:nvPr>
        </p:nvSpPr>
        <p:spPr>
          <a:xfrm flipH="false" flipV="false" rot="0">
            <a:off x="4929353" y="4855355"/>
            <a:ext cx="6744714" cy="1590773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>
              <a:lnSpc>
                <a:spcPct val="100000"/>
              </a:lnSpc>
            </a:pPr>
            <a:r>
              <a:rPr b="true" sz="1800">
                <a:latin typeface="Times New Roman"/>
                <a:ea typeface="Times New Roman"/>
                <a:cs typeface="Times New Roman"/>
              </a:rPr>
              <a:t>Череповская Наталья Анатольевна, к.э.н., доцент</a:t>
            </a:r>
          </a:p>
          <a:p>
            <a:pPr>
              <a:lnSpc>
                <a:spcPct val="100000"/>
              </a:lnSpc>
            </a:pPr>
            <a:r>
              <a:rPr sz="1800">
                <a:latin typeface="Times New Roman"/>
                <a:ea typeface="Times New Roman"/>
                <a:cs typeface="Times New Roman"/>
              </a:rPr>
              <a:t>Факультет «Высшая школа управления» Финансовый университет при Правительстве Российской Федерации, г. Москва</a:t>
            </a:r>
          </a:p>
          <a:p>
            <a:pPr>
              <a:lnSpc>
                <a:spcPct val="100000"/>
              </a:lnSpc>
            </a:pPr>
            <a:r>
              <a:rPr sz="1800">
                <a:latin typeface="Times New Roman"/>
                <a:ea typeface="Times New Roman"/>
                <a:cs typeface="Times New Roman"/>
              </a:rPr>
              <a:t>  </a:t>
            </a:r>
          </a:p>
        </p:txBody>
      </p:sp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15" name="GroupShape 11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6" name="Shape 116"/>
          <p:cNvSpPr txBox="true"/>
          <p:nvPr isPhoto="false">
            <p:ph idx="0" type="title"/>
          </p:nvPr>
        </p:nvSpPr>
        <p:spPr>
          <a:xfrm flipH="false" flipV="false" rot="0">
            <a:off x="838200" y="505759"/>
            <a:ext cx="10515600" cy="833054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/>
            <a:r>
              <a:rPr b="true" sz="2800">
                <a:latin typeface="Times New Roman"/>
                <a:ea typeface="Times New Roman"/>
                <a:cs typeface="Times New Roman"/>
              </a:rPr>
              <a:t>Векторы развития кластерной политики в России</a:t>
            </a:r>
            <a:br>
              <a:rPr sz="2000">
                <a:latin typeface="Calibri"/>
                <a:ea typeface="Calibri"/>
                <a:cs typeface="Calibri"/>
              </a:rPr>
            </a:br>
            <a:endParaRPr b="true" sz="28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17" name="Shape 117"/>
          <p:cNvSpPr txBox="true"/>
          <p:nvPr isPhoto="false"/>
        </p:nvSpPr>
        <p:spPr>
          <a:xfrm flipH="false" flipV="false" rot="0">
            <a:off x="660838" y="1338813"/>
            <a:ext cx="10870324" cy="471731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450215" marL="0">
              <a:lnSpc>
                <a:spcPct val="150000"/>
              </a:lnSpc>
              <a:spcAft>
                <a:spcPts val="800"/>
              </a:spcAft>
            </a:pP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Для дальнейшего развития кластеров в России необходимо продолжить создание условий для их эффективного функционирования, включая:</a:t>
            </a:r>
            <a:endParaRPr sz="14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just" indent="-342900" lvl="0" marL="342900">
              <a:lnSpc>
                <a:spcPct val="150000"/>
              </a:lnSpc>
              <a:spcAft>
                <a:spcPts val="800"/>
              </a:spcAft>
              <a:buSzPts val="1400"/>
              <a:buFont typeface="+mj-lt"/>
              <a:buAutoNum startAt="1" type="arabicPeriod"/>
            </a:pPr>
            <a:r>
              <a:rPr sz="1800">
                <a:latin typeface="Times New Roman"/>
                <a:ea typeface="Times New Roman"/>
                <a:cs typeface="Times New Roman"/>
              </a:rPr>
              <a:t>необходимо создавать правовые условия, упрощающие межкорпоративное взаимодействие и доступ к инновационным решениям внутри кластеров.</a:t>
            </a:r>
            <a:endParaRPr sz="1400">
              <a:latin typeface="Calibri"/>
              <a:ea typeface="Calibri"/>
              <a:cs typeface="Calibri"/>
            </a:endParaRPr>
          </a:p>
          <a:p>
            <a:pPr algn="just" indent="-342900" lvl="0" marL="342900">
              <a:lnSpc>
                <a:spcPct val="150000"/>
              </a:lnSpc>
              <a:spcAft>
                <a:spcPts val="800"/>
              </a:spcAft>
              <a:buSzPts val="1400"/>
              <a:buFont typeface="+mj-lt"/>
              <a:buAutoNum startAt="1" type="arabicPeriod"/>
            </a:pPr>
            <a:r>
              <a:rPr sz="1800">
                <a:latin typeface="Times New Roman"/>
                <a:ea typeface="Times New Roman"/>
                <a:cs typeface="Times New Roman"/>
              </a:rPr>
              <a:t>развитие цифровых платформ для интеграции данных и облегчения взаимодействия участников кластера.</a:t>
            </a:r>
            <a:endParaRPr sz="1400">
              <a:latin typeface="Calibri"/>
              <a:ea typeface="Calibri"/>
              <a:cs typeface="Calibri"/>
            </a:endParaRPr>
          </a:p>
          <a:p>
            <a:pPr algn="just" indent="-342900" lvl="0" marL="342900">
              <a:lnSpc>
                <a:spcPct val="150000"/>
              </a:lnSpc>
              <a:spcAft>
                <a:spcPts val="800"/>
              </a:spcAft>
              <a:buSzPts val="1400"/>
              <a:buFont typeface="+mj-lt"/>
              <a:buAutoNum startAt="1" type="arabicPeriod"/>
            </a:pPr>
            <a:r>
              <a:rPr sz="1800">
                <a:latin typeface="Times New Roman"/>
                <a:ea typeface="Times New Roman"/>
                <a:cs typeface="Times New Roman"/>
              </a:rPr>
              <a:t>привлечение международного опыта и инвестиций для усиления технологического потенциала российских кластеров.</a:t>
            </a:r>
            <a:endParaRPr sz="1400">
              <a:latin typeface="Calibri"/>
              <a:ea typeface="Calibri"/>
              <a:cs typeface="Calibri"/>
            </a:endParaRPr>
          </a:p>
          <a:p>
            <a:pPr algn="just" indent="-342900" lvl="0" marL="342900">
              <a:lnSpc>
                <a:spcPct val="150000"/>
              </a:lnSpc>
              <a:spcAft>
                <a:spcPts val="800"/>
              </a:spcAft>
              <a:buSzPts val="1400"/>
              <a:buFont typeface="+mj-lt"/>
              <a:buAutoNum startAt="1" type="arabicPeriod"/>
            </a:pPr>
            <a:r>
              <a:rPr sz="1800">
                <a:latin typeface="Times New Roman"/>
                <a:ea typeface="Times New Roman"/>
                <a:cs typeface="Times New Roman"/>
              </a:rPr>
              <a:t>активное внедрение экологически ориентированных практик и формирование стандартов устойчивого развития для кластеров.</a:t>
            </a:r>
            <a:endParaRPr sz="1400">
              <a:latin typeface="Calibri"/>
              <a:ea typeface="Calibri"/>
              <a:cs typeface="Calibri"/>
            </a:endParaRPr>
          </a:p>
          <a:p>
            <a:pPr algn="just" indent="450215" marL="0">
              <a:lnSpc>
                <a:spcPct val="150000"/>
              </a:lnSpc>
              <a:spcAft>
                <a:spcPts val="800"/>
              </a:spcAft>
            </a:pPr>
            <a:r>
              <a:rPr sz="1800">
                <a:latin typeface="Calibri"/>
                <a:ea typeface="Calibri"/>
                <a:cs typeface="Calibri"/>
              </a:rPr>
              <a:t> </a:t>
            </a:r>
            <a:endParaRPr sz="1400">
              <a:latin typeface="Calibri"/>
              <a:ea typeface="Calibri"/>
              <a:cs typeface="Calibri"/>
            </a:endParaRPr>
          </a:p>
        </p:txBody>
      </p:sp>
    </p:spTree>
  </p:cSld>
</p:sld>
</file>

<file path=ppt/slides/slide1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bg>
      <p:bgPr>
        <a:gradFill>
          <a:gsLst>
            <a:gs pos="0">
              <a:srgbClr val="99FFCC"/>
            </a:gs>
            <a:gs pos="56000">
              <a:srgbClr val="CC99FF"/>
            </a:gs>
            <a:gs pos="8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</a:gradFill>
      </p:bgPr>
    </p:bg>
    <p:spTree>
      <p:nvGrpSpPr>
        <p:cNvPr hidden="false" id="118" name="GroupShape 1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9" name="Shape 119"/>
          <p:cNvSpPr txBox="true"/>
          <p:nvPr isPhoto="false">
            <p:ph idx="0" type="title"/>
          </p:nvPr>
        </p:nvSpPr>
        <p:spPr>
          <a:xfrm flipH="false" flipV="false" rot="0">
            <a:off x="932792" y="2246477"/>
            <a:ext cx="10515600" cy="833054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/>
            <a:r>
              <a:rPr b="true" sz="4000">
                <a:latin typeface="Times New Roman"/>
                <a:ea typeface="Times New Roman"/>
                <a:cs typeface="Times New Roman"/>
              </a:rPr>
              <a:t>Благодарю за внимание!</a:t>
            </a:r>
          </a:p>
        </p:txBody>
      </p: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79" name="GroupShape 7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0" name="Shape 80"/>
          <p:cNvSpPr txBox="true"/>
          <p:nvPr isPhoto="false"/>
        </p:nvSpPr>
        <p:spPr>
          <a:xfrm flipH="false" flipV="false" rot="0">
            <a:off x="220718" y="13842"/>
            <a:ext cx="11897708" cy="329320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just" indent="450215" marL="0"/>
            <a:r>
              <a:rPr sz="1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условиях текущих социально-экономических вызовов и ускоряющейся трансформации экономики России важнейшее значение приобретают подходы, обеспечивающие устойчивое развитие регионов. В этом контексте одним из наиболее перспективных инструментов выступают кластеры – объединения предприятий, научных организаций, образовательных учреждений и органов власти, которые в совокупности создают и развивают замкнутые системы с высокой степенью кооперации и инновационной активности.</a:t>
            </a:r>
            <a:endParaRPr sz="16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450215" marL="0"/>
            <a:r>
              <a:rPr sz="1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Концепция кластеров базируется на идее, что совместное сосуществование и развитие взаимосвязанных предприятий, вузов и других организаций на одной территории способствует синергии, повышению конкурентоспособности и созданию новых рабочих мест. Кластеры способствуют формированию региональной экономики с высокой добавленной стоимостью и сильным инновационным потенциалом, что делает их важной частью стратегии устойчивого развития.</a:t>
            </a:r>
            <a:endParaRPr sz="16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450215" marL="0"/>
            <a:r>
              <a:rPr sz="1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Кластеры помогают регионам решать такие задачи, как диверсификация экономики, повышение производительности труда и улучшение качества жизни населения. Ключевая роль кластеров заключается в обеспечении долгосрочной устойчивости экономики, снижении зависимости от одного сектора и повышении уровня адаптации к внешним изменениям. Это особенно актуально в условиях глобальных вызовов, связанных с экологическими, цифровыми и технологическими преобразованиями.</a:t>
            </a:r>
            <a:endParaRPr sz="16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82" name="Picture 8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3429000"/>
            <a:ext cx="12192000" cy="3415157"/>
          </a:xfrm>
          <a:prstGeom prst="rect">
            <a:avLst/>
          </a:prstGeom>
        </p:spPr>
      </p:pic>
      <p:sp>
        <p:nvSpPr>
          <p:cNvPr hidden="false" id="83" name="Shape 83"/>
          <p:cNvSpPr txBox="true"/>
          <p:nvPr isPhoto="false"/>
        </p:nvSpPr>
        <p:spPr>
          <a:xfrm flipH="false" flipV="false" rot="0">
            <a:off x="0" y="6482364"/>
            <a:ext cx="2228193" cy="25476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1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Источник:</a:t>
            </a:r>
            <a:r>
              <a:rPr sz="1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https://map.cluster.hse.ru/</a:t>
            </a:r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84" name="GroupShape 8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5" name="Shape 85"/>
          <p:cNvSpPr txBox="true"/>
          <p:nvPr isPhoto="false"/>
        </p:nvSpPr>
        <p:spPr>
          <a:xfrm flipH="false" flipV="false" rot="0">
            <a:off x="147145" y="549180"/>
            <a:ext cx="11897710" cy="551606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450215" marL="0">
              <a:lnSpc>
                <a:spcPct val="150000"/>
              </a:lnSpc>
              <a:spcAft>
                <a:spcPts val="800"/>
              </a:spcAft>
            </a:pPr>
            <a:r>
              <a:rPr b="true"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Среди положительных эффектов кластеров можно выделить аспекты</a:t>
            </a:r>
            <a:r>
              <a:rPr i="true"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450215" marL="0">
              <a:lnSpc>
                <a:spcPct val="150000"/>
              </a:lnSpc>
              <a:spcAft>
                <a:spcPts val="800"/>
              </a:spcAft>
            </a:pPr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-342900" lvl="0" marL="342900">
              <a:lnSpc>
                <a:spcPct val="150000"/>
              </a:lnSpc>
              <a:buSzPts val="1400"/>
              <a:buFont typeface="Wingdings"/>
              <a:buChar char="§"/>
            </a:pPr>
            <a:r>
              <a:rPr sz="1800">
                <a:latin typeface="Times New Roman"/>
                <a:ea typeface="Times New Roman"/>
                <a:cs typeface="Times New Roman"/>
              </a:rPr>
              <a:t>Взаимодействие между организациями в рамках кластера ускоряет обмен знаниями и передовой практикой, способствует развитию исследований и разработок, а также внедрению инноваций. Это создает эффект синергии, усиливающий региональные экономики.</a:t>
            </a:r>
            <a:endParaRPr sz="1400">
              <a:latin typeface="Calibri"/>
              <a:ea typeface="Calibri"/>
              <a:cs typeface="Calibri"/>
            </a:endParaRPr>
          </a:p>
          <a:p>
            <a:pPr algn="just" indent="-342900" lvl="0" marL="342900">
              <a:lnSpc>
                <a:spcPct val="150000"/>
              </a:lnSpc>
              <a:buSzPts val="1400"/>
              <a:buFont typeface="Wingdings"/>
              <a:buChar char="§"/>
            </a:pPr>
            <a:r>
              <a:rPr sz="1800">
                <a:latin typeface="Times New Roman"/>
                <a:ea typeface="Times New Roman"/>
                <a:cs typeface="Times New Roman"/>
              </a:rPr>
              <a:t>Кластеры обеспечивают занятость, способствуют профессиональному развитию кадров, повышению квалификации и адаптации к изменяющимся требованиям рынка труда.</a:t>
            </a:r>
            <a:endParaRPr sz="1400">
              <a:latin typeface="Calibri"/>
              <a:ea typeface="Calibri"/>
              <a:cs typeface="Calibri"/>
            </a:endParaRPr>
          </a:p>
          <a:p>
            <a:pPr algn="just" indent="-342900" lvl="0" marL="342900">
              <a:lnSpc>
                <a:spcPct val="150000"/>
              </a:lnSpc>
              <a:buSzPts val="1400"/>
              <a:buFont typeface="Wingdings"/>
              <a:buChar char="§"/>
            </a:pPr>
            <a:r>
              <a:rPr sz="1800">
                <a:latin typeface="Times New Roman"/>
                <a:ea typeface="Times New Roman"/>
                <a:cs typeface="Times New Roman"/>
              </a:rPr>
              <a:t>В рамках кластеров компании совместно используют ресурсы, улучшают доступ к инфраструктуре и услугам, что позволяет снизить издержки и повысить производительность.</a:t>
            </a:r>
            <a:endParaRPr sz="1400">
              <a:latin typeface="Calibri"/>
              <a:ea typeface="Calibri"/>
              <a:cs typeface="Calibri"/>
            </a:endParaRPr>
          </a:p>
          <a:p>
            <a:pPr algn="just" indent="-342900" lvl="0" marL="342900">
              <a:lnSpc>
                <a:spcPct val="150000"/>
              </a:lnSpc>
              <a:spcAft>
                <a:spcPts val="800"/>
              </a:spcAft>
              <a:buSzPts val="1400"/>
              <a:buFont typeface="Wingdings"/>
              <a:buChar char="§"/>
            </a:pPr>
            <a:r>
              <a:rPr sz="1800">
                <a:latin typeface="Times New Roman"/>
                <a:ea typeface="Times New Roman"/>
                <a:cs typeface="Times New Roman"/>
              </a:rPr>
              <a:t>Современные кластеры активно включают экологические стандарты в свою деятельность, что способствует формированию экологически чистых и устойчивых технологий, что крайне важно для снижения воздействия на окружающую среду.</a:t>
            </a:r>
            <a:endParaRPr sz="1400">
              <a:latin typeface="Calibri"/>
              <a:ea typeface="Calibri"/>
              <a:cs typeface="Calibri"/>
            </a:endParaRPr>
          </a:p>
        </p:txBody>
      </p:sp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86" name="GroupShape 8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7" name="Shape 87"/>
          <p:cNvSpPr txBox="true"/>
          <p:nvPr isPhoto="false">
            <p:ph idx="0" type="title"/>
          </p:nvPr>
        </p:nvSpPr>
        <p:spPr>
          <a:xfrm flipH="false" flipV="false" rot="0">
            <a:off x="838200" y="365126"/>
            <a:ext cx="10515600" cy="833054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/>
            <a:r>
              <a:rPr b="true" sz="2800">
                <a:latin typeface="Times New Roman"/>
                <a:ea typeface="Times New Roman"/>
                <a:cs typeface="Times New Roman"/>
              </a:rPr>
              <a:t>Специализация кластеров в регионах России</a:t>
            </a:r>
          </a:p>
        </p:txBody>
      </p:sp>
      <p:pic>
        <p:nvPicPr>
          <p:cNvPr hidden="false" id="89" name="Picture 8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41738" y="1400715"/>
            <a:ext cx="11708524" cy="5092159"/>
          </a:xfrm>
          <a:prstGeom prst="rect">
            <a:avLst/>
          </a:prstGeom>
        </p:spPr>
      </p:pic>
      <p:sp>
        <p:nvSpPr>
          <p:cNvPr hidden="false" id="90" name="Shape 90"/>
          <p:cNvSpPr txBox="true"/>
          <p:nvPr isPhoto="false"/>
        </p:nvSpPr>
        <p:spPr>
          <a:xfrm flipH="false" flipV="false" rot="0">
            <a:off x="430924" y="6492874"/>
            <a:ext cx="6096000" cy="24622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1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Источник:</a:t>
            </a:r>
            <a:r>
              <a:rPr sz="1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https://map.cluster.hse.ru/</a:t>
            </a:r>
            <a:endParaRPr sz="10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1" name="GroupShape 9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2" name="Shape 92"/>
          <p:cNvSpPr txBox="true"/>
          <p:nvPr isPhoto="false">
            <p:ph idx="0" type="title"/>
          </p:nvPr>
        </p:nvSpPr>
        <p:spPr>
          <a:xfrm flipH="false" flipV="false" rot="0">
            <a:off x="430924" y="4495563"/>
            <a:ext cx="11161986" cy="716072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/>
            <a:r>
              <a:rPr b="true" sz="2400">
                <a:latin typeface="Times New Roman"/>
                <a:ea typeface="Times New Roman"/>
                <a:cs typeface="Times New Roman"/>
              </a:rPr>
              <a:t>Количество созданных центров кластерного развития в регионах России</a:t>
            </a:r>
            <a:br>
              <a:rPr b="true" sz="2400">
                <a:latin typeface="Times New Roman"/>
                <a:ea typeface="Times New Roman"/>
                <a:cs typeface="Times New Roman"/>
              </a:rPr>
            </a:br>
            <a:r>
              <a:rPr b="true" sz="2400">
                <a:latin typeface="Times New Roman"/>
                <a:ea typeface="Times New Roman"/>
                <a:cs typeface="Times New Roman"/>
              </a:rPr>
              <a:t>с 2010 по 2019 гг.</a:t>
            </a:r>
          </a:p>
        </p:txBody>
      </p:sp>
      <p:sp>
        <p:nvSpPr>
          <p:cNvPr hidden="false" id="93" name="Shape 93"/>
          <p:cNvSpPr txBox="true"/>
          <p:nvPr isPhoto="false"/>
        </p:nvSpPr>
        <p:spPr>
          <a:xfrm flipH="false" flipV="false" rot="0">
            <a:off x="430924" y="6492874"/>
            <a:ext cx="6096000" cy="24622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1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Источник Минэкономразвития России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95" name="Picture 9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702722" y="1646364"/>
            <a:ext cx="10786556" cy="2517997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6" name="GroupShape 9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7" name="Shape 97"/>
          <p:cNvSpPr txBox="true"/>
          <p:nvPr isPhoto="false">
            <p:ph idx="0" type="title"/>
          </p:nvPr>
        </p:nvSpPr>
        <p:spPr>
          <a:xfrm flipH="false" flipV="false" rot="0">
            <a:off x="603341" y="1961087"/>
            <a:ext cx="3667813" cy="2179947"/>
          </a:xfrm>
          <a:prstGeom prst="rect">
            <a:avLst/>
          </a:prstGeom>
          <a:gradFill>
            <a:gsLst>
              <a:gs pos="38000">
                <a:srgbClr val="CC99FF"/>
              </a:gs>
              <a:gs pos="8000">
                <a:srgbClr val="99FFC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</a:gradFill>
        </p:spPr>
        <p:txBody>
          <a:bodyPr/>
          <a:lstStyle>
            <a:defPPr/>
            <a:lvl1pPr lvl="0"/>
          </a:lstStyle>
          <a:p>
            <a:pPr algn="ctr"/>
            <a:br>
              <a:rPr sz="1800">
                <a:latin typeface="Times New Roman"/>
                <a:ea typeface="Times New Roman"/>
                <a:cs typeface="Times New Roman"/>
              </a:rPr>
            </a:br>
            <a:br>
              <a:rPr sz="1800">
                <a:latin typeface="Times New Roman"/>
                <a:ea typeface="Times New Roman"/>
                <a:cs typeface="Times New Roman"/>
              </a:rPr>
            </a:br>
            <a:r>
              <a:rPr sz="1800">
                <a:latin typeface="Times New Roman"/>
                <a:ea typeface="Times New Roman"/>
                <a:cs typeface="Times New Roman"/>
              </a:rPr>
              <a:t>Реестр кластеров сформирован Минпромторгом России 17 мая 2024  </a:t>
            </a:r>
            <a:r>
              <a:rPr sz="1800">
                <a:latin typeface="Times New Roman"/>
                <a:ea typeface="Times New Roman"/>
                <a:cs typeface="Times New Roman"/>
              </a:rPr>
              <a:t>из </a:t>
            </a:r>
            <a:r>
              <a:rPr sz="1800">
                <a:latin typeface="Times New Roman"/>
                <a:ea typeface="Times New Roman"/>
                <a:cs typeface="Times New Roman"/>
              </a:rPr>
              <a:t>шестидесяти промышленных кластеров. </a:t>
            </a:r>
            <a:br>
              <a:rPr sz="1800">
                <a:latin typeface="Times New Roman"/>
                <a:ea typeface="Times New Roman"/>
                <a:cs typeface="Times New Roman"/>
              </a:rPr>
            </a:br>
          </a:p>
        </p:txBody>
      </p:sp>
      <p:pic>
        <p:nvPicPr>
          <p:cNvPr hidden="false" id="99" name="Picture 9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4717847" y="255084"/>
            <a:ext cx="7020905" cy="5591955"/>
          </a:xfrm>
          <a:prstGeom prst="rect">
            <a:avLst/>
          </a:prstGeom>
        </p:spPr>
      </p:pic>
      <p:sp>
        <p:nvSpPr>
          <p:cNvPr hidden="false" id="100" name="Shape 100"/>
          <p:cNvSpPr txBox="true"/>
          <p:nvPr isPhoto="false"/>
        </p:nvSpPr>
        <p:spPr>
          <a:xfrm flipH="false" flipV="false" rot="0">
            <a:off x="3268717" y="5618791"/>
            <a:ext cx="8470035" cy="984125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lstStyle>
            <a:defPPr/>
            <a:lvl1pPr algn="l" indent="0" lvl="0" marL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b="true" sz="2400">
                <a:latin typeface="Times New Roman"/>
                <a:ea typeface="Times New Roman"/>
                <a:cs typeface="Times New Roman"/>
              </a:rPr>
              <a:t>Привлечение инвестиций в основной капитал 2013-2023 гг</a:t>
            </a:r>
            <a:r>
              <a:rPr sz="2400">
                <a:latin typeface="Times New Roman"/>
                <a:ea typeface="Times New Roman"/>
                <a:cs typeface="Times New Roman"/>
              </a:rPr>
              <a:t>.</a:t>
            </a:r>
            <a:endParaRPr sz="2400"/>
          </a:p>
        </p:txBody>
      </p:sp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1" name="GroupShape 10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03" name="Picture 10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97583" y="68547"/>
            <a:ext cx="10567448" cy="6069288"/>
          </a:xfrm>
          <a:prstGeom prst="rect">
            <a:avLst/>
          </a:prstGeom>
        </p:spPr>
      </p:pic>
      <p:sp>
        <p:nvSpPr>
          <p:cNvPr hidden="false" id="104" name="Shape 104"/>
          <p:cNvSpPr txBox="true"/>
          <p:nvPr isPhoto="false">
            <p:ph idx="0" type="title"/>
          </p:nvPr>
        </p:nvSpPr>
        <p:spPr>
          <a:xfrm flipH="false" flipV="false" rot="0">
            <a:off x="415825" y="5661781"/>
            <a:ext cx="11622204" cy="952106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/>
            <a:r>
              <a:rPr b="true" sz="2400">
                <a:latin typeface="Times New Roman"/>
                <a:ea typeface="Times New Roman"/>
                <a:cs typeface="Times New Roman"/>
              </a:rPr>
              <a:t>Создано всего высокотехнологичных рабочих мест за 2018-2023 годы , единиц</a:t>
            </a:r>
          </a:p>
        </p:txBody>
      </p:sp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5" name="GroupShape 10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6" name="Shape 106"/>
          <p:cNvSpPr txBox="true"/>
          <p:nvPr isPhoto="false">
            <p:ph idx="0" type="title"/>
          </p:nvPr>
        </p:nvSpPr>
        <p:spPr>
          <a:xfrm flipH="false" flipV="false" rot="0">
            <a:off x="838200" y="365125"/>
            <a:ext cx="10515600" cy="675399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/>
            <a:br>
              <a:rPr b="true" sz="3100">
                <a:latin typeface="Times New Roman"/>
                <a:ea typeface="Times New Roman"/>
                <a:cs typeface="Times New Roman"/>
              </a:rPr>
            </a:br>
            <a:r>
              <a:rPr b="true" sz="3100">
                <a:latin typeface="Times New Roman"/>
                <a:ea typeface="Times New Roman"/>
                <a:cs typeface="Times New Roman"/>
              </a:rPr>
              <a:t>Механизмы поддержки и развития кластеров</a:t>
            </a:r>
            <a:br>
              <a:rPr sz="1800">
                <a:latin typeface="Calibri"/>
                <a:ea typeface="Calibri"/>
                <a:cs typeface="Calibri"/>
              </a:rPr>
            </a:br>
          </a:p>
        </p:txBody>
      </p:sp>
      <p:sp>
        <p:nvSpPr>
          <p:cNvPr hidden="false" id="107" name="Shape 107"/>
          <p:cNvSpPr txBox="true"/>
          <p:nvPr isPhoto="false"/>
        </p:nvSpPr>
        <p:spPr>
          <a:xfrm flipH="false" flipV="false" rot="0">
            <a:off x="530772" y="1369721"/>
            <a:ext cx="10746827" cy="367966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450215" marL="0">
              <a:lnSpc>
                <a:spcPct val="150000"/>
              </a:lnSpc>
              <a:spcAft>
                <a:spcPts val="800"/>
              </a:spcAft>
            </a:pP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рамках национальных и региональных программ поддержки кластеров в России акцент делается на:</a:t>
            </a:r>
            <a:endParaRPr sz="14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just" indent="-342900" lvl="0" marL="342900">
              <a:lnSpc>
                <a:spcPct val="150000"/>
              </a:lnSpc>
              <a:spcAft>
                <a:spcPts val="800"/>
              </a:spcAft>
              <a:buSzPts val="1400"/>
              <a:buFont typeface="+mj-lt"/>
              <a:buAutoNum startAt="1" type="arabicPeriod"/>
            </a:pPr>
            <a:r>
              <a:rPr sz="1800">
                <a:latin typeface="Times New Roman"/>
                <a:ea typeface="Times New Roman"/>
                <a:cs typeface="Times New Roman"/>
              </a:rPr>
              <a:t>строительство технопарков, создание научно-исследовательских центров и учебных заведений, которые обеспечивают подготовку кадров и научные разработки для нужд предприятий, входящих в кластеры.</a:t>
            </a:r>
            <a:endParaRPr sz="1400">
              <a:latin typeface="Calibri"/>
              <a:ea typeface="Calibri"/>
              <a:cs typeface="Calibri"/>
            </a:endParaRPr>
          </a:p>
          <a:p>
            <a:pPr algn="just" indent="-342900" lvl="0" marL="342900">
              <a:lnSpc>
                <a:spcPct val="150000"/>
              </a:lnSpc>
              <a:spcAft>
                <a:spcPts val="800"/>
              </a:spcAft>
              <a:buSzPts val="1400"/>
              <a:buFont typeface="+mj-lt"/>
              <a:buAutoNum startAt="1" type="arabicPeriod"/>
            </a:pPr>
            <a:r>
              <a:rPr sz="1800">
                <a:latin typeface="Times New Roman"/>
                <a:ea typeface="Times New Roman"/>
                <a:cs typeface="Times New Roman"/>
              </a:rPr>
              <a:t>предоставление грантов для разработки новых технологий, исследований и пилотных проектов. Это позволяет компаниям минимизировать риски при внедрении инноваций.</a:t>
            </a:r>
            <a:endParaRPr sz="1400">
              <a:latin typeface="Calibri"/>
              <a:ea typeface="Calibri"/>
              <a:cs typeface="Calibri"/>
            </a:endParaRPr>
          </a:p>
          <a:p>
            <a:pPr algn="just" indent="-342900" lvl="0" marL="342900">
              <a:lnSpc>
                <a:spcPct val="150000"/>
              </a:lnSpc>
              <a:spcAft>
                <a:spcPts val="800"/>
              </a:spcAft>
              <a:buSzPts val="1400"/>
              <a:buFont typeface="+mj-lt"/>
              <a:buAutoNum startAt="1" type="arabicPeriod"/>
            </a:pPr>
            <a:r>
              <a:rPr sz="1800">
                <a:latin typeface="Times New Roman"/>
                <a:ea typeface="Times New Roman"/>
                <a:cs typeface="Times New Roman"/>
              </a:rPr>
              <a:t>создание условий для повышения рентабельности предприятий, входящих в кластеры, за счет снижения налогового бремени и льготного кредитования на расширение производства и приобретение оборудования.</a:t>
            </a:r>
            <a:endParaRPr sz="1400">
              <a:latin typeface="Calibri"/>
              <a:ea typeface="Calibri"/>
              <a:cs typeface="Calibri"/>
            </a:endParaRPr>
          </a:p>
        </p:txBody>
      </p:sp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8" name="GroupShape 10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9" name="Shape 109"/>
          <p:cNvSpPr txBox="true"/>
          <p:nvPr isPhoto="false">
            <p:ph idx="0" type="title"/>
          </p:nvPr>
        </p:nvSpPr>
        <p:spPr>
          <a:xfrm flipH="false" flipV="false" rot="0">
            <a:off x="838200" y="365126"/>
            <a:ext cx="10515600" cy="555787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>
              <a:lnSpc>
                <a:spcPct val="150000"/>
              </a:lnSpc>
            </a:pPr>
            <a:r>
              <a:rPr b="true" sz="2800">
                <a:latin typeface="Times New Roman"/>
                <a:ea typeface="Times New Roman"/>
                <a:cs typeface="Times New Roman"/>
              </a:rPr>
              <a:t>Роль человеческого капитала и инноваций в развитии кластеров</a:t>
            </a:r>
            <a:endParaRPr sz="28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10" name="Shape 110"/>
          <p:cNvSpPr txBox="true"/>
          <p:nvPr isPhoto="false"/>
        </p:nvSpPr>
        <p:spPr>
          <a:xfrm flipH="false" flipV="false" rot="0">
            <a:off x="5707117" y="920913"/>
            <a:ext cx="6095999" cy="5757153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450215" marL="0">
              <a:lnSpc>
                <a:spcPct val="150000"/>
              </a:lnSpc>
              <a:spcAft>
                <a:spcPts val="800"/>
              </a:spcAft>
            </a:pP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Ключевые преимущества кластерного подхода к управлению человеческим капиталом включают:</a:t>
            </a:r>
            <a:endParaRPr sz="14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just" indent="-342900" lvl="0" marL="342900">
              <a:lnSpc>
                <a:spcPct val="150000"/>
              </a:lnSpc>
              <a:spcAft>
                <a:spcPts val="800"/>
              </a:spcAft>
              <a:buSzPts val="1400"/>
              <a:buFont typeface="+mj-lt"/>
              <a:buAutoNum startAt="1" type="arabicPeriod"/>
            </a:pPr>
            <a:r>
              <a:rPr sz="1800">
                <a:latin typeface="Times New Roman"/>
                <a:ea typeface="Times New Roman"/>
                <a:cs typeface="Times New Roman"/>
              </a:rPr>
              <a:t>проведение совместных обучающих программ, стажировок и научных исследований, ориентированных на потребности предприятий.</a:t>
            </a:r>
            <a:endParaRPr sz="1400">
              <a:latin typeface="Calibri"/>
              <a:ea typeface="Calibri"/>
              <a:cs typeface="Calibri"/>
            </a:endParaRPr>
          </a:p>
          <a:p>
            <a:pPr algn="just" indent="-342900" lvl="0" marL="342900">
              <a:lnSpc>
                <a:spcPct val="150000"/>
              </a:lnSpc>
              <a:spcAft>
                <a:spcPts val="800"/>
              </a:spcAft>
              <a:buSzPts val="1400"/>
              <a:buFont typeface="+mj-lt"/>
              <a:buAutoNum startAt="1" type="arabicPeriod"/>
            </a:pPr>
            <a:r>
              <a:rPr sz="1800">
                <a:latin typeface="Times New Roman"/>
                <a:ea typeface="Times New Roman"/>
                <a:cs typeface="Times New Roman"/>
              </a:rPr>
              <a:t>за счет привлечения инвестиций и увеличения числа предприятий внутри кластеров, что создает дополнительные рабочие места и способствует снижению уровня безработицы в регионе.</a:t>
            </a:r>
            <a:endParaRPr sz="1400">
              <a:latin typeface="Calibri"/>
              <a:ea typeface="Calibri"/>
              <a:cs typeface="Calibri"/>
            </a:endParaRPr>
          </a:p>
          <a:p>
            <a:pPr algn="just" indent="-342900" lvl="0" marL="342900">
              <a:lnSpc>
                <a:spcPct val="150000"/>
              </a:lnSpc>
              <a:spcAft>
                <a:spcPts val="800"/>
              </a:spcAft>
              <a:buSzPts val="1400"/>
              <a:buFont typeface="+mj-lt"/>
              <a:buAutoNum startAt="1" type="arabicPeriod"/>
            </a:pPr>
            <a:r>
              <a:rPr sz="1800">
                <a:latin typeface="Times New Roman"/>
                <a:ea typeface="Times New Roman"/>
                <a:cs typeface="Times New Roman"/>
              </a:rPr>
              <a:t>кластеры способствуют развитию взаимодействия с университетами и учебными центрами, привлекая лучших студентов и специалистов к научно-исследовательской и производственной деятельности.</a:t>
            </a:r>
            <a:endParaRPr sz="1400">
              <a:latin typeface="Calibri"/>
              <a:ea typeface="Calibri"/>
              <a:cs typeface="Calibri"/>
            </a:endParaRPr>
          </a:p>
        </p:txBody>
      </p:sp>
      <p:pic>
        <p:nvPicPr>
          <p:cNvPr hidden="false" id="112" name="Picture 11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053024" y="1160697"/>
            <a:ext cx="4165204" cy="2475881"/>
          </a:xfrm>
          <a:prstGeom prst="rect">
            <a:avLst/>
          </a:prstGeom>
        </p:spPr>
      </p:pic>
      <p:pic>
        <p:nvPicPr>
          <p:cNvPr hidden="false" id="114" name="Picture 114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838200" y="3910337"/>
            <a:ext cx="4344006" cy="2400635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MyOffice-CoreFramework-Android/34-1238.862.9476.867.1@5688b07644a86ad6926e24f04b4906eb4758a8c9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2024-11-02T07:15:25Z</dcterms:modified>
</cp:coreProperties>
</file>